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52be5660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952be5660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3e623957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3e623957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44e87b4fd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944e87b4fd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944e87b4fd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944e87b4fd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44e87b4fd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44e87b4fd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44e87b4fd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44e87b4fd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944e87b4fd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944e87b4fd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52be5660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52be5660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52be5660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952be5660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44e87b4fd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44e87b4fd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3e623957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3e623957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52be5660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52be5660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52be5660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952be5660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52be5660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52be5660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94512164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94512164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94512164d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94512164d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4512164d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94512164d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4512164d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94512164d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4512164d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94512164d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52be5660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952be5660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952be5660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952be5660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52be5660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52be5660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3e623957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3e623957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3e623957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3e623957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3e623957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93e623957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MACs: multiply-accumulate operations,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DRAM to write model parameters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Purpose of HarDNet is increasing computational efficiency, reduce MACs, less DRAM memory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3e623957d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3e623957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rxiv.org/pdf/1911.09070.pdf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rxiv.org/pdf/1911.09070.pdf" TargetMode="External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hyperlink" Target="https://arxiv.org/pdf/1911.09070.pdf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hyperlink" Target="https://arxiv.org/pdf/1911.09070.pdf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Y6_L7A-Y6qKOUn8G05Cq1xTj9gr9HonJ/view" TargetMode="External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mi.eng.cam.ac.uk/research/projects/VideoRec/CamVid/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rxiv.org/pdf/1909.00948v1.pdf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rxiv.org/abs/1608.06993" TargetMode="External"/><Relationship Id="rId4" Type="http://schemas.openxmlformats.org/officeDocument/2006/relationships/hyperlink" Target="https://arxiv.org/pdf/1608.06993.pdf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qrrM5qWMfpfFiwM-U4Mwcw2Yu3sjUtT9/view" TargetMode="Externa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9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Vision-Based Driving Assistant System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72290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Members: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1,  Nguyen Quang Tuyen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2, Pham Dinh Ha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3, Pham Hoang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Model I: Road Segmentation</a:t>
            </a:r>
            <a:endParaRPr/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5, Evaluation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While the output quite good, however, the fps value is high in range (0.3 to 0.8) in local without GPU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The previous video run in: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400" y="2861225"/>
            <a:ext cx="4270425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Model II: Traffic Object Detection</a:t>
            </a:r>
            <a:endParaRPr/>
          </a:p>
        </p:txBody>
      </p:sp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1, TASK NAME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Object Detection is the task of detection instances of a class in an image.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This model purpose is to classify object in traffic with name and bounding - box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Improve efficiency of neural network architecture for object detection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		</a:t>
            </a:r>
            <a:r>
              <a:rPr b="1" lang="vi"/>
              <a:t>Input: </a:t>
            </a:r>
            <a:r>
              <a:rPr lang="vi"/>
              <a:t> An image (Frames from video)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		</a:t>
            </a:r>
            <a:r>
              <a:rPr b="1" lang="vi"/>
              <a:t>Output: </a:t>
            </a:r>
            <a:r>
              <a:rPr lang="vi"/>
              <a:t>An output image with bounding box (combine to output video)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Model II: Object Detection</a:t>
            </a:r>
            <a:endParaRPr/>
          </a:p>
        </p:txBody>
      </p:sp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1378925" y="864475"/>
            <a:ext cx="71097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2</a:t>
            </a:r>
            <a:r>
              <a:rPr lang="vi"/>
              <a:t>, MODEL: EfficientDet</a:t>
            </a:r>
            <a:r>
              <a:rPr baseline="30000" lang="vi"/>
              <a:t>(1</a:t>
            </a:r>
            <a:r>
              <a:rPr lang="vi"/>
              <a:t>)  Scalable and Efficient Object Detection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	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aseline="30000" lang="vi"/>
              <a:t>(1)</a:t>
            </a:r>
            <a:r>
              <a:rPr lang="vi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https://arxiv.org/pdf/1911.09070.pdf</a:t>
            </a:r>
            <a:endParaRPr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7250" y="2039650"/>
            <a:ext cx="5865601" cy="266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6025" y="1378724"/>
            <a:ext cx="4369448" cy="50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Model II: Object Detection</a:t>
            </a:r>
            <a:endParaRPr/>
          </a:p>
        </p:txBody>
      </p:sp>
      <p:sp>
        <p:nvSpPr>
          <p:cNvPr id="220" name="Google Shape;220;p25"/>
          <p:cNvSpPr txBox="1"/>
          <p:nvPr>
            <p:ph idx="1" type="body"/>
          </p:nvPr>
        </p:nvSpPr>
        <p:spPr>
          <a:xfrm>
            <a:off x="1378925" y="8644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2</a:t>
            </a:r>
            <a:r>
              <a:rPr lang="vi"/>
              <a:t>, MODEL: EfficientDet</a:t>
            </a:r>
            <a:r>
              <a:rPr baseline="30000" lang="vi"/>
              <a:t>(1)</a:t>
            </a:r>
            <a:r>
              <a:rPr lang="vi"/>
              <a:t>  </a:t>
            </a:r>
            <a:r>
              <a:rPr lang="vi"/>
              <a:t>Scalable and Efficient Object Detection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aseline="30000" lang="vi"/>
              <a:t>(1)</a:t>
            </a:r>
            <a:r>
              <a:rPr lang="vi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https://arxiv.org/pdf/1911.09070.pdf</a:t>
            </a:r>
            <a:endParaRPr/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0488" y="1269175"/>
            <a:ext cx="5863024" cy="306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Model II: Object D</a:t>
            </a:r>
            <a:r>
              <a:rPr lang="vi"/>
              <a:t>e</a:t>
            </a:r>
            <a:r>
              <a:rPr lang="vi"/>
              <a:t>tection</a:t>
            </a:r>
            <a:endParaRPr/>
          </a:p>
        </p:txBody>
      </p:sp>
      <p:pic>
        <p:nvPicPr>
          <p:cNvPr id="227" name="Google Shape;227;p26"/>
          <p:cNvPicPr preferRelativeResize="0"/>
          <p:nvPr/>
        </p:nvPicPr>
        <p:blipFill rotWithShape="1">
          <a:blip r:embed="rId3">
            <a:alphaModFix/>
          </a:blip>
          <a:srcRect b="0" l="2755" r="3206" t="24941"/>
          <a:stretch/>
        </p:blipFill>
        <p:spPr>
          <a:xfrm>
            <a:off x="214625" y="1614050"/>
            <a:ext cx="6105600" cy="19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 rotWithShape="1">
          <a:blip r:embed="rId4">
            <a:alphaModFix/>
          </a:blip>
          <a:srcRect b="0" l="8248" r="35791" t="28754"/>
          <a:stretch/>
        </p:blipFill>
        <p:spPr>
          <a:xfrm>
            <a:off x="6363592" y="1614050"/>
            <a:ext cx="2521710" cy="191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5800" y="3667050"/>
            <a:ext cx="4681903" cy="12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6"/>
          <p:cNvSpPr txBox="1"/>
          <p:nvPr>
            <p:ph idx="1" type="body"/>
          </p:nvPr>
        </p:nvSpPr>
        <p:spPr>
          <a:xfrm>
            <a:off x="1297500" y="9903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2, MO</a:t>
            </a:r>
            <a:r>
              <a:rPr lang="vi"/>
              <a:t>D</a:t>
            </a:r>
            <a:r>
              <a:rPr lang="vi"/>
              <a:t>EL: EfficientDet</a:t>
            </a:r>
            <a:r>
              <a:rPr baseline="30000" lang="vi"/>
              <a:t>(1)</a:t>
            </a:r>
            <a:r>
              <a:rPr lang="vi"/>
              <a:t>  Scalable and Efficient Object Detection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2, MODEL: EfficientDet</a:t>
            </a:r>
            <a:r>
              <a:rPr baseline="30000" lang="vi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(1)</a:t>
            </a:r>
            <a:r>
              <a:rPr lang="vi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Scalable and Efficient Object Detection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aseline="30000" lang="vi"/>
              <a:t>(1)</a:t>
            </a:r>
            <a:r>
              <a:rPr lang="vi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https://arxiv.org/pdf/1911.09070.pdf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Model II: Object Detection</a:t>
            </a:r>
            <a:endParaRPr/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25" y="1365850"/>
            <a:ext cx="4943675" cy="175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926" y="1365850"/>
            <a:ext cx="3744166" cy="2731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 txBox="1"/>
          <p:nvPr>
            <p:ph idx="1" type="body"/>
          </p:nvPr>
        </p:nvSpPr>
        <p:spPr>
          <a:xfrm>
            <a:off x="1378925" y="8644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2, MODEL: EfficientDet</a:t>
            </a:r>
            <a:r>
              <a:rPr baseline="30000" lang="vi"/>
              <a:t>(1)</a:t>
            </a:r>
            <a:r>
              <a:rPr lang="vi"/>
              <a:t>  Scalable and Efficient Object Detection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aseline="30000" lang="vi"/>
              <a:t>(1)</a:t>
            </a:r>
            <a:r>
              <a:rPr lang="vi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https://arxiv.org/pdf/1911.09070.pdf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Model II: Object Detection</a:t>
            </a:r>
            <a:endParaRPr/>
          </a:p>
        </p:txBody>
      </p:sp>
      <p:sp>
        <p:nvSpPr>
          <p:cNvPr id="244" name="Google Shape;244;p28"/>
          <p:cNvSpPr txBox="1"/>
          <p:nvPr>
            <p:ph idx="1" type="body"/>
          </p:nvPr>
        </p:nvSpPr>
        <p:spPr>
          <a:xfrm>
            <a:off x="1200575" y="790150"/>
            <a:ext cx="71031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3</a:t>
            </a:r>
            <a:r>
              <a:rPr lang="vi"/>
              <a:t>, FINE-TUNE MODEL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Pretrain model EfficientDet D2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The training data is Coco2017 </a:t>
            </a:r>
            <a:endParaRPr/>
          </a:p>
        </p:txBody>
      </p:sp>
      <p:pic>
        <p:nvPicPr>
          <p:cNvPr id="245" name="Google Shape;2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350" y="1924200"/>
            <a:ext cx="4155824" cy="27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875" y="1968600"/>
            <a:ext cx="1661693" cy="1601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0666" y="1968600"/>
            <a:ext cx="1641285" cy="160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875" y="3570325"/>
            <a:ext cx="1661701" cy="11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0675" y="3570313"/>
            <a:ext cx="1641275" cy="112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</a:t>
            </a:r>
            <a:r>
              <a:rPr lang="vi"/>
              <a:t>odel II: Object Detection</a:t>
            </a:r>
            <a:endParaRPr/>
          </a:p>
        </p:txBody>
      </p:sp>
      <p:sp>
        <p:nvSpPr>
          <p:cNvPr id="255" name="Google Shape;255;p29"/>
          <p:cNvSpPr txBox="1"/>
          <p:nvPr>
            <p:ph idx="1" type="body"/>
          </p:nvPr>
        </p:nvSpPr>
        <p:spPr>
          <a:xfrm>
            <a:off x="1200575" y="994350"/>
            <a:ext cx="71031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4, TRAIN MODEL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The training data is Coco-2017 </a:t>
            </a:r>
            <a:endParaRPr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600" y="2952750"/>
            <a:ext cx="6943051" cy="103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 txBox="1"/>
          <p:nvPr/>
        </p:nvSpPr>
        <p:spPr>
          <a:xfrm>
            <a:off x="1297500" y="1866350"/>
            <a:ext cx="3000000" cy="15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vi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Training data: 73600 pics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vi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 data:  3100 pics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Model II: Object Detection</a:t>
            </a:r>
            <a:endParaRPr/>
          </a:p>
        </p:txBody>
      </p:sp>
      <p:sp>
        <p:nvSpPr>
          <p:cNvPr id="263" name="Google Shape;263;p30"/>
          <p:cNvSpPr txBox="1"/>
          <p:nvPr>
            <p:ph idx="1" type="body"/>
          </p:nvPr>
        </p:nvSpPr>
        <p:spPr>
          <a:xfrm>
            <a:off x="1297500" y="8940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5: OUTPUT VIDEO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vi"/>
              <a:t>	</a:t>
            </a:r>
            <a:endParaRPr/>
          </a:p>
        </p:txBody>
      </p:sp>
      <p:pic>
        <p:nvPicPr>
          <p:cNvPr id="264" name="Google Shape;264;p30" title="uploa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1350" y="1307850"/>
            <a:ext cx="558835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Model II: Object Detection</a:t>
            </a:r>
            <a:endParaRPr/>
          </a:p>
        </p:txBody>
      </p:sp>
      <p:sp>
        <p:nvSpPr>
          <p:cNvPr id="270" name="Google Shape;270;p31"/>
          <p:cNvSpPr txBox="1"/>
          <p:nvPr>
            <p:ph idx="1" type="body"/>
          </p:nvPr>
        </p:nvSpPr>
        <p:spPr>
          <a:xfrm>
            <a:off x="1297500" y="8940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vi"/>
              <a:t>4:  WEB DEMO	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Introduction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Our system contains 3 models as follow: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Road Segmentation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Object Detection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Detect Drownsiness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Model II: Object Detection</a:t>
            </a:r>
            <a:endParaRPr/>
          </a:p>
        </p:txBody>
      </p:sp>
      <p:sp>
        <p:nvSpPr>
          <p:cNvPr id="276" name="Google Shape;276;p32"/>
          <p:cNvSpPr txBox="1"/>
          <p:nvPr>
            <p:ph idx="1" type="body"/>
          </p:nvPr>
        </p:nvSpPr>
        <p:spPr>
          <a:xfrm>
            <a:off x="1297500" y="11531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5, EVALUATION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T</a:t>
            </a:r>
            <a:r>
              <a:rPr lang="vi"/>
              <a:t>he fps value is high in range (7.0 to 8.0) in local with GPU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Cannot real-time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Lower accuracy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6, ORIENTATION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Counting the vehicles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Determine Object Distance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Traffic light (red-green-yellow)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vi"/>
              <a:t>	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Model III: Detecting Drownsiness</a:t>
            </a:r>
            <a:endParaRPr/>
          </a:p>
        </p:txBody>
      </p:sp>
      <p:sp>
        <p:nvSpPr>
          <p:cNvPr id="282" name="Google Shape;282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/>
              <a:t>1, Task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 sz="1600"/>
              <a:t>Detect when a driver is falling asleep, and alarm the driver and passengers of the situation so that appropriate measures can be taken.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 sz="1600"/>
              <a:t>Input: image sequences from camera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 sz="1600"/>
              <a:t>Output: Driver is drowsy or awake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Model III: Dectecting Drownsiness</a:t>
            </a:r>
            <a:endParaRPr/>
          </a:p>
        </p:txBody>
      </p:sp>
      <p:sp>
        <p:nvSpPr>
          <p:cNvPr id="288" name="Google Shape;288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/>
              <a:t>Dataset: The University of Texas at Arlington Real-Life Drowsiness Dataset (UAT-RLDD)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vi" sz="1600"/>
              <a:t>Self-recorded videos from 60 healthy participant. Each participant recorded three videos representing three alertness classes labeled by the participant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vi" sz="1600"/>
              <a:t>Alert: Completely conscious and able to drive for long hours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vi" sz="1600"/>
              <a:t>Low Vigilant: some signs of sleepiness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vi" sz="1600"/>
              <a:t>Drowsy: Actively try not to fall asleep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Model III: Detecting Drownsiness</a:t>
            </a:r>
            <a:endParaRPr/>
          </a:p>
        </p:txBody>
      </p:sp>
      <p:sp>
        <p:nvSpPr>
          <p:cNvPr id="294" name="Google Shape;294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/>
              <a:t>Data preprocessing: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vi" sz="1600"/>
              <a:t>Choose 15videos from the dataset: 8 alert + 7 drowsy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vi" sz="1600"/>
              <a:t>Cut the video so that it only contain the exact alert or drowsy part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vi" sz="1600"/>
              <a:t>Using face detection to extract face region from 1000 frames of each video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vi" sz="1600"/>
              <a:t>Training: 9000 pics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vi" sz="1600"/>
              <a:t>Testing: 6000 pics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Model III: Detecting Drownsiness</a:t>
            </a:r>
            <a:endParaRPr/>
          </a:p>
        </p:txBody>
      </p:sp>
      <p:sp>
        <p:nvSpPr>
          <p:cNvPr id="300" name="Google Shape;300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/>
              <a:t>Model: CNN - LSTM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vi" sz="1600"/>
              <a:t>Extract faces from each frame using OpenCV Deeplearning face detector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vi" sz="1600"/>
              <a:t>Extract significant visual features from the images using Inception V3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vi" sz="1600"/>
              <a:t>Feed the extracted features into LSTM.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 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450" y="3281750"/>
            <a:ext cx="2063225" cy="11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Model III: Detecting Drownsiness</a:t>
            </a:r>
            <a:endParaRPr/>
          </a:p>
        </p:txBody>
      </p:sp>
      <p:sp>
        <p:nvSpPr>
          <p:cNvPr id="307" name="Google Shape;307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</a:rPr>
              <a:t>Testing accuracy: 66.7%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</a:rPr>
              <a:t>Evaluation: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</a:rPr>
              <a:t>Precision = 0.5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</a:rPr>
              <a:t>Recall = 0.75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</a:rPr>
              <a:t>	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</a:rPr>
              <a:t> 	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100" y="2286962"/>
            <a:ext cx="5859700" cy="14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Model III: Dectecting Drownsiness</a:t>
            </a:r>
            <a:endParaRPr/>
          </a:p>
        </p:txBody>
      </p:sp>
      <p:sp>
        <p:nvSpPr>
          <p:cNvPr id="314" name="Google Shape;314;p3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Conclusion: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vi"/>
              <a:t>Low accuracy due to small training and testing dataset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vi"/>
              <a:t>Need to train the model on more data to achieve higher accuracy.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vi"/>
              <a:t>Training videos have to be in the exact part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Model I: Road Segmentation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1, Task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+"/>
            </a:pPr>
            <a:r>
              <a:rPr b="1" lang="vi"/>
              <a:t>Semantic Segmentation</a:t>
            </a:r>
            <a:r>
              <a:rPr lang="vi"/>
              <a:t>, or image segmentation, is a task of clustering parts of the image together which belong to same object class. It is in form of pixel-level prediction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In this model, we have a </a:t>
            </a:r>
            <a:r>
              <a:rPr b="1" lang="vi"/>
              <a:t>smaller-scale </a:t>
            </a:r>
            <a:r>
              <a:rPr lang="vi"/>
              <a:t>of Semantic Segmentation problems, the model just only segment</a:t>
            </a:r>
            <a:r>
              <a:rPr b="1" lang="vi"/>
              <a:t> road</a:t>
            </a:r>
            <a:endParaRPr b="1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vi"/>
              <a:t>Input: </a:t>
            </a:r>
            <a:r>
              <a:rPr lang="vi"/>
              <a:t> A camera video from vehicles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vi"/>
              <a:t>Output: </a:t>
            </a:r>
            <a:r>
              <a:rPr lang="vi"/>
              <a:t>An output video with road segmentation</a:t>
            </a:r>
            <a:r>
              <a:rPr b="1" lang="vi"/>
              <a:t>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Model I: Road Segmentation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1567550"/>
            <a:ext cx="7038900" cy="31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2: Data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The training Data is the CamVid dataset</a:t>
            </a:r>
            <a:r>
              <a:rPr baseline="30000" lang="vi"/>
              <a:t>(1)</a:t>
            </a:r>
            <a:r>
              <a:rPr lang="vi"/>
              <a:t>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Sample: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aseline="30000" lang="vi"/>
              <a:t>(1)</a:t>
            </a:r>
            <a:r>
              <a:rPr lang="vi"/>
              <a:t> </a:t>
            </a:r>
            <a:r>
              <a:rPr lang="vi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http://mi.eng.cam.ac.uk/research/projects/VideoRec/CamVid/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vi"/>
              <a:t>     </a:t>
            </a: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0150" y="2468100"/>
            <a:ext cx="3015950" cy="20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Model I: Road Segmentation</a:t>
            </a:r>
            <a:endParaRPr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vi"/>
              <a:t>Preprocessed Data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475" y="2061725"/>
            <a:ext cx="2283026" cy="8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925" y="2114250"/>
            <a:ext cx="1984374" cy="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2474" y="3122461"/>
            <a:ext cx="2283026" cy="803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6425" y="3204925"/>
            <a:ext cx="1984429" cy="6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Model I:  R</a:t>
            </a:r>
            <a:r>
              <a:rPr lang="vi"/>
              <a:t>oad Segmentation</a:t>
            </a:r>
            <a:endParaRPr/>
          </a:p>
        </p:txBody>
      </p:sp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Paper: HarDNet,  A low Memory Traffic Network (</a:t>
            </a:r>
            <a:r>
              <a:rPr lang="vi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https://arxiv.org/pdf/1909.00948v1.pdf</a:t>
            </a:r>
            <a:r>
              <a:rPr lang="vi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3. Model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 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5463" y="2156300"/>
            <a:ext cx="3618226" cy="226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Model I: Road Segmentation </a:t>
            </a:r>
            <a:endParaRPr/>
          </a:p>
        </p:txBody>
      </p:sp>
      <p:sp>
        <p:nvSpPr>
          <p:cNvPr id="177" name="Google Shape;177;p19"/>
          <p:cNvSpPr txBox="1"/>
          <p:nvPr>
            <p:ph idx="1" type="body"/>
          </p:nvPr>
        </p:nvSpPr>
        <p:spPr>
          <a:xfrm>
            <a:off x="1297500" y="1266100"/>
            <a:ext cx="7038900" cy="32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vi"/>
              <a:t>⇒ HarDNet minimize the computation cost  without compromising the accuracy 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450" y="1467200"/>
            <a:ext cx="5358174" cy="22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Model I: Road Segmentation</a:t>
            </a:r>
            <a:endParaRPr/>
          </a:p>
        </p:txBody>
      </p:sp>
      <p:sp>
        <p:nvSpPr>
          <p:cNvPr id="184" name="Google Shape;184;p20"/>
          <p:cNvSpPr txBox="1"/>
          <p:nvPr>
            <p:ph idx="1" type="body"/>
          </p:nvPr>
        </p:nvSpPr>
        <p:spPr>
          <a:xfrm>
            <a:off x="674325" y="1590854"/>
            <a:ext cx="3798900" cy="31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/>
              <a:t>Architecture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+ Backbone architecture: DenseNet</a:t>
            </a:r>
            <a:r>
              <a:rPr baseline="30000" lang="vi"/>
              <a:t>(2)</a:t>
            </a:r>
            <a:endParaRPr baseline="30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 +In HarDNet Block We let layer k connect to layer k–2</a:t>
            </a:r>
            <a:r>
              <a:rPr baseline="30000" lang="vi"/>
              <a:t>n</a:t>
            </a:r>
            <a:r>
              <a:rPr lang="vi"/>
              <a:t> if 2</a:t>
            </a:r>
            <a:r>
              <a:rPr baseline="30000" lang="vi"/>
              <a:t>n</a:t>
            </a:r>
            <a:r>
              <a:rPr lang="vi"/>
              <a:t> divides k,where n is a non-negative integer and k–2</a:t>
            </a:r>
            <a:r>
              <a:rPr baseline="30000" lang="vi"/>
              <a:t>n</a:t>
            </a:r>
            <a:r>
              <a:rPr lang="vi"/>
              <a:t> ≥ 0; specifically, layer 0 is the input layer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+ Replace all DB in FCDenseNet by HDB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aseline="30000" lang="vi"/>
              <a:t>(2)    </a:t>
            </a:r>
            <a:r>
              <a:rPr lang="vi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https://arxiv.org/abs/1608.06993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aseline="30000" lang="vi"/>
              <a:t>(1) </a:t>
            </a:r>
            <a:r>
              <a:rPr lang="vi"/>
              <a:t> Densely Connected Convolutional Networks: </a:t>
            </a:r>
            <a:r>
              <a:rPr lang="vi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https://arxiv.org/pdf/1608.06993.pdf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vi"/>
              <a:t>	</a:t>
            </a:r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325" y="1980550"/>
            <a:ext cx="3539126" cy="8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0600" y="1671850"/>
            <a:ext cx="2206965" cy="30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Model I: Road Segmentation</a:t>
            </a:r>
            <a:endParaRPr/>
          </a:p>
        </p:txBody>
      </p:sp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4, Result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1" title="toronto_fina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068" y="1955700"/>
            <a:ext cx="4655506" cy="26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